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3" r:id="rId1"/>
  </p:sldMasterIdLst>
  <p:sldIdLst>
    <p:sldId id="256" r:id="rId2"/>
    <p:sldId id="257" r:id="rId3"/>
    <p:sldId id="269" r:id="rId4"/>
    <p:sldId id="268" r:id="rId5"/>
    <p:sldId id="272" r:id="rId6"/>
    <p:sldId id="270" r:id="rId7"/>
    <p:sldId id="271" r:id="rId8"/>
    <p:sldId id="266" r:id="rId9"/>
    <p:sldId id="258" r:id="rId10"/>
    <p:sldId id="260" r:id="rId11"/>
    <p:sldId id="259" r:id="rId12"/>
    <p:sldId id="261" r:id="rId13"/>
    <p:sldId id="262" r:id="rId14"/>
    <p:sldId id="263" r:id="rId15"/>
    <p:sldId id="265" r:id="rId16"/>
    <p:sldId id="264"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5" d="100"/>
          <a:sy n="55" d="100"/>
        </p:scale>
        <p:origin x="61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0511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797883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4588574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657185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2634756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060730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009674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96944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171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02/18/2016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9939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02/18/2016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3350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02/18/2016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500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02/18/2016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5346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02/18/2016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9493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02/18/2016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9243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02/18/2016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4947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B482E8-6E0E-1B4F-B1FD-C69DB9E858D9}" type="datetimeFigureOut">
              <a:rPr lang="en-US" smtClean="0"/>
              <a:pPr/>
              <a:t>02/18/2016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358771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a:t>
            </a:r>
            <a:endParaRPr lang="en-US" dirty="0">
              <a:latin typeface="Century Gothic" panose="020B0502020202020204" pitchFamily="34" charset="0"/>
            </a:endParaRPr>
          </a:p>
        </p:txBody>
      </p:sp>
      <p:sp>
        <p:nvSpPr>
          <p:cNvPr id="5" name="Content Placeholder 4"/>
          <p:cNvSpPr>
            <a:spLocks noGrp="1"/>
          </p:cNvSpPr>
          <p:nvPr>
            <p:ph idx="1"/>
          </p:nvPr>
        </p:nvSpPr>
        <p:spPr/>
        <p:txBody>
          <a:bodyPr/>
          <a:lstStyle/>
          <a:p>
            <a:r>
              <a:rPr lang="en-US" dirty="0" smtClean="0">
                <a:latin typeface="Century Gothic" panose="020B0502020202020204" pitchFamily="34" charset="0"/>
              </a:rPr>
              <a:t>SS.912.A.3.8 - </a:t>
            </a:r>
            <a:r>
              <a:rPr lang="en-US" dirty="0">
                <a:latin typeface="Century Gothic" panose="020B0502020202020204" pitchFamily="34" charset="0"/>
              </a:rPr>
              <a:t>Examine the importance of social change and reform in the late 19th and early 20th centuries (class system, migration from farms to cities, Social Gospel movement, role of settlement houses and churches in providing services to the poor</a:t>
            </a:r>
            <a:r>
              <a:rPr lang="en-US" dirty="0" smtClean="0">
                <a:latin typeface="Century Gothic" panose="020B0502020202020204" pitchFamily="34" charset="0"/>
              </a:rPr>
              <a:t>).</a:t>
            </a:r>
          </a:p>
          <a:p>
            <a:r>
              <a:rPr lang="en-US" dirty="0" smtClean="0">
                <a:latin typeface="Century Gothic" panose="020B0502020202020204" pitchFamily="34" charset="0"/>
              </a:rPr>
              <a:t>Essential Question – How did reforms such as the Social Gospel Movement and settlement houses impact the social conditions of poor people in the late 19</a:t>
            </a:r>
            <a:r>
              <a:rPr lang="en-US" baseline="30000" dirty="0" smtClean="0">
                <a:latin typeface="Century Gothic" panose="020B0502020202020204" pitchFamily="34" charset="0"/>
              </a:rPr>
              <a:t>th</a:t>
            </a:r>
            <a:r>
              <a:rPr lang="en-US" dirty="0" smtClean="0">
                <a:latin typeface="Century Gothic" panose="020B0502020202020204" pitchFamily="34" charset="0"/>
              </a:rPr>
              <a:t> and early 2oth century?</a:t>
            </a:r>
          </a:p>
          <a:p>
            <a:endParaRPr lang="en-US" dirty="0"/>
          </a:p>
          <a:p>
            <a:pPr marL="0" indent="0">
              <a:buNone/>
            </a:pPr>
            <a:endParaRPr lang="en-US" dirty="0" smtClean="0"/>
          </a:p>
          <a:p>
            <a:endParaRPr lang="en-US" dirty="0"/>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617" y="4314572"/>
            <a:ext cx="3376926" cy="246491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7020" y="4198538"/>
            <a:ext cx="3700618" cy="2580944"/>
          </a:xfrm>
          <a:prstGeom prst="rect">
            <a:avLst/>
          </a:prstGeom>
        </p:spPr>
      </p:pic>
      <p:pic>
        <p:nvPicPr>
          <p:cNvPr id="8" name="Picture 7"/>
          <p:cNvPicPr>
            <a:picLocks noChangeAspect="1"/>
          </p:cNvPicPr>
          <p:nvPr/>
        </p:nvPicPr>
        <p:blipFill>
          <a:blip r:embed="rId4"/>
          <a:stretch>
            <a:fillRect/>
          </a:stretch>
        </p:blipFill>
        <p:spPr>
          <a:xfrm>
            <a:off x="4553888" y="4314572"/>
            <a:ext cx="2715416" cy="2441769"/>
          </a:xfrm>
          <a:prstGeom prst="rect">
            <a:avLst/>
          </a:prstGeom>
        </p:spPr>
      </p:pic>
    </p:spTree>
    <p:extLst>
      <p:ext uri="{BB962C8B-B14F-4D97-AF65-F5344CB8AC3E}">
        <p14:creationId xmlns:p14="http://schemas.microsoft.com/office/powerpoint/2010/main" val="6775476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257577"/>
            <a:ext cx="11025556" cy="5601221"/>
          </a:xfrm>
        </p:spPr>
        <p:txBody>
          <a:bodyPr>
            <a:normAutofit/>
          </a:bodyPr>
          <a:lstStyle/>
          <a:p>
            <a:pPr marL="0" indent="0">
              <a:buNone/>
            </a:pPr>
            <a:r>
              <a:rPr lang="en-US" sz="2800" dirty="0" smtClean="0">
                <a:latin typeface="Century Gothic" panose="020B0502020202020204" pitchFamily="34" charset="0"/>
              </a:rPr>
              <a:t>Bell Ringer Question</a:t>
            </a:r>
          </a:p>
          <a:p>
            <a:pPr marL="457200" indent="-457200">
              <a:buFont typeface="+mj-lt"/>
              <a:buAutoNum type="arabicPeriod"/>
            </a:pPr>
            <a:r>
              <a:rPr lang="en-US" sz="2400" dirty="0" smtClean="0">
                <a:latin typeface="Century Gothic" panose="020B0502020202020204" pitchFamily="34" charset="0"/>
              </a:rPr>
              <a:t>Which individual established a community center in Chicago in the </a:t>
            </a:r>
            <a:r>
              <a:rPr lang="en-US" sz="2400" dirty="0">
                <a:latin typeface="Century Gothic" panose="020B0502020202020204" pitchFamily="34" charset="0"/>
              </a:rPr>
              <a:t>late 1800s to </a:t>
            </a:r>
            <a:r>
              <a:rPr lang="en-US" sz="2400" dirty="0" smtClean="0">
                <a:latin typeface="Century Gothic" panose="020B0502020202020204" pitchFamily="34" charset="0"/>
              </a:rPr>
              <a:t>provide services such as medical and child care to help the needy?</a:t>
            </a:r>
          </a:p>
          <a:p>
            <a:pPr marL="457200" indent="-457200">
              <a:buFont typeface="+mj-lt"/>
              <a:buAutoNum type="alphaUcPeriod"/>
            </a:pPr>
            <a:r>
              <a:rPr lang="en-US" sz="2400" dirty="0" smtClean="0">
                <a:solidFill>
                  <a:schemeClr val="tx1"/>
                </a:solidFill>
                <a:latin typeface="Century Gothic" panose="020B0502020202020204" pitchFamily="34" charset="0"/>
              </a:rPr>
              <a:t>Lillian Wald</a:t>
            </a:r>
          </a:p>
          <a:p>
            <a:pPr marL="457200" indent="-457200">
              <a:buFont typeface="+mj-lt"/>
              <a:buAutoNum type="alphaUcPeriod"/>
            </a:pPr>
            <a:r>
              <a:rPr lang="en-US" sz="2400" dirty="0" smtClean="0">
                <a:solidFill>
                  <a:schemeClr val="tx1"/>
                </a:solidFill>
                <a:latin typeface="Century Gothic" panose="020B0502020202020204" pitchFamily="34" charset="0"/>
              </a:rPr>
              <a:t>Walter Rauschenbusch</a:t>
            </a:r>
          </a:p>
          <a:p>
            <a:pPr marL="457200" indent="-457200">
              <a:buFont typeface="+mj-lt"/>
              <a:buAutoNum type="alphaUcPeriod"/>
            </a:pPr>
            <a:r>
              <a:rPr lang="en-US" sz="2400" dirty="0" smtClean="0">
                <a:solidFill>
                  <a:schemeClr val="accent2">
                    <a:lumMod val="60000"/>
                    <a:lumOff val="40000"/>
                  </a:schemeClr>
                </a:solidFill>
                <a:latin typeface="Century Gothic" panose="020B0502020202020204" pitchFamily="34" charset="0"/>
              </a:rPr>
              <a:t>Jane Addams</a:t>
            </a:r>
          </a:p>
          <a:p>
            <a:pPr marL="457200" indent="-457200">
              <a:buFont typeface="+mj-lt"/>
              <a:buAutoNum type="alphaUcPeriod"/>
            </a:pPr>
            <a:r>
              <a:rPr lang="en-US" sz="2400" dirty="0" smtClean="0">
                <a:solidFill>
                  <a:schemeClr val="tx1"/>
                </a:solidFill>
                <a:latin typeface="Century Gothic" panose="020B0502020202020204" pitchFamily="34" charset="0"/>
              </a:rPr>
              <a:t>Herbert Spencer</a:t>
            </a:r>
          </a:p>
          <a:p>
            <a:pPr marL="457200" indent="-457200">
              <a:buFont typeface="+mj-lt"/>
              <a:buAutoNum type="alphaUcPeriod"/>
            </a:pPr>
            <a:endParaRPr lang="en-US" sz="2000" dirty="0">
              <a:solidFill>
                <a:schemeClr val="tx1"/>
              </a:solidFill>
              <a:latin typeface="Century Gothic" panose="020B0502020202020204" pitchFamily="34" charset="0"/>
            </a:endParaRPr>
          </a:p>
          <a:p>
            <a:pPr marL="0" indent="0">
              <a:buNone/>
            </a:pPr>
            <a:endParaRPr lang="en-US" sz="2000" dirty="0" smtClean="0">
              <a:solidFill>
                <a:schemeClr val="tx1"/>
              </a:solidFill>
            </a:endParaRPr>
          </a:p>
          <a:p>
            <a:pPr marL="0" indent="0">
              <a:buNone/>
            </a:pPr>
            <a:endParaRPr lang="en-US" sz="2000" dirty="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smtClean="0"/>
          </a:p>
        </p:txBody>
      </p:sp>
    </p:spTree>
    <p:extLst>
      <p:ext uri="{BB962C8B-B14F-4D97-AF65-F5344CB8AC3E}">
        <p14:creationId xmlns:p14="http://schemas.microsoft.com/office/powerpoint/2010/main" val="1467036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257577"/>
            <a:ext cx="11025556" cy="5601221"/>
          </a:xfrm>
        </p:spPr>
        <p:txBody>
          <a:bodyPr>
            <a:normAutofit/>
          </a:bodyPr>
          <a:lstStyle/>
          <a:p>
            <a:pPr marL="0" indent="0">
              <a:buNone/>
            </a:pPr>
            <a:r>
              <a:rPr lang="en-US" sz="2800" dirty="0" smtClean="0">
                <a:latin typeface="Century Gothic" panose="020B0502020202020204" pitchFamily="34" charset="0"/>
              </a:rPr>
              <a:t>Bell Ringer Question</a:t>
            </a:r>
          </a:p>
          <a:p>
            <a:pPr marL="0" indent="0">
              <a:buNone/>
            </a:pPr>
            <a:endParaRPr lang="en-US" sz="2800" dirty="0" smtClean="0">
              <a:latin typeface="Century Gothic" panose="020B0502020202020204" pitchFamily="34" charset="0"/>
            </a:endParaRPr>
          </a:p>
          <a:p>
            <a:pPr marL="457200" indent="-457200">
              <a:buFont typeface="+mj-lt"/>
              <a:buAutoNum type="arabicPeriod" startAt="2"/>
            </a:pPr>
            <a:r>
              <a:rPr lang="en-US" sz="2400" dirty="0" smtClean="0">
                <a:solidFill>
                  <a:schemeClr val="tx1"/>
                </a:solidFill>
                <a:latin typeface="Century Gothic" panose="020B0502020202020204" pitchFamily="34" charset="0"/>
              </a:rPr>
              <a:t>The Social Gospel and settlement house movements tried to improve the social conditions in American society by </a:t>
            </a:r>
          </a:p>
          <a:p>
            <a:pPr marL="457200" indent="-457200">
              <a:buFont typeface="+mj-lt"/>
              <a:buAutoNum type="alphaUcPeriod"/>
            </a:pPr>
            <a:r>
              <a:rPr lang="en-US" sz="2400" dirty="0">
                <a:latin typeface="Century Gothic" panose="020B0502020202020204" pitchFamily="34" charset="0"/>
              </a:rPr>
              <a:t>attempting to ease the problems of the urban poor </a:t>
            </a:r>
          </a:p>
          <a:p>
            <a:pPr marL="457200" indent="-457200">
              <a:buFont typeface="+mj-lt"/>
              <a:buAutoNum type="alphaUcPeriod"/>
            </a:pPr>
            <a:r>
              <a:rPr lang="en-US" sz="2400" dirty="0">
                <a:latin typeface="Century Gothic" panose="020B0502020202020204" pitchFamily="34" charset="0"/>
              </a:rPr>
              <a:t>fighting for temperance and Prohibition </a:t>
            </a:r>
          </a:p>
          <a:p>
            <a:pPr marL="457200" indent="-457200">
              <a:buFont typeface="+mj-lt"/>
              <a:buAutoNum type="alphaUcPeriod"/>
            </a:pPr>
            <a:r>
              <a:rPr lang="en-US" sz="2400" dirty="0">
                <a:latin typeface="Century Gothic" panose="020B0502020202020204" pitchFamily="34" charset="0"/>
              </a:rPr>
              <a:t>leading political movements on behalf of the Populist Party </a:t>
            </a:r>
          </a:p>
          <a:p>
            <a:pPr marL="457200" indent="-457200">
              <a:buFont typeface="+mj-lt"/>
              <a:buAutoNum type="alphaUcPeriod"/>
            </a:pPr>
            <a:r>
              <a:rPr lang="en-US" sz="2400" dirty="0">
                <a:latin typeface="Century Gothic" panose="020B0502020202020204" pitchFamily="34" charset="0"/>
              </a:rPr>
              <a:t>promoting the interests of organized labor </a:t>
            </a:r>
          </a:p>
          <a:p>
            <a:pPr marL="0" indent="0">
              <a:buNone/>
            </a:pPr>
            <a:endParaRPr lang="en-US" sz="2400" dirty="0" smtClean="0">
              <a:solidFill>
                <a:schemeClr val="tx1"/>
              </a:solidFill>
              <a:latin typeface="Century Gothic" panose="020B0502020202020204" pitchFamily="34" charset="0"/>
            </a:endParaRPr>
          </a:p>
          <a:p>
            <a:pPr marL="0" indent="0">
              <a:buNone/>
            </a:pPr>
            <a:endParaRPr lang="en-US" sz="2000" dirty="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smtClean="0"/>
          </a:p>
        </p:txBody>
      </p:sp>
    </p:spTree>
    <p:extLst>
      <p:ext uri="{BB962C8B-B14F-4D97-AF65-F5344CB8AC3E}">
        <p14:creationId xmlns:p14="http://schemas.microsoft.com/office/powerpoint/2010/main" val="123829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257577"/>
            <a:ext cx="11025556" cy="5601221"/>
          </a:xfrm>
        </p:spPr>
        <p:txBody>
          <a:bodyPr>
            <a:normAutofit/>
          </a:bodyPr>
          <a:lstStyle/>
          <a:p>
            <a:pPr marL="0" indent="0">
              <a:buNone/>
            </a:pPr>
            <a:r>
              <a:rPr lang="en-US" sz="2800" dirty="0" smtClean="0">
                <a:latin typeface="Century Gothic" panose="020B0502020202020204" pitchFamily="34" charset="0"/>
              </a:rPr>
              <a:t>Bell Ringer Question</a:t>
            </a:r>
          </a:p>
          <a:p>
            <a:pPr marL="0" indent="0">
              <a:buNone/>
            </a:pPr>
            <a:endParaRPr lang="en-US" sz="2800" dirty="0" smtClean="0">
              <a:latin typeface="Century Gothic" panose="020B0502020202020204" pitchFamily="34" charset="0"/>
            </a:endParaRPr>
          </a:p>
          <a:p>
            <a:pPr marL="457200" indent="-457200">
              <a:buFont typeface="+mj-lt"/>
              <a:buAutoNum type="arabicPeriod" startAt="2"/>
            </a:pPr>
            <a:r>
              <a:rPr lang="en-US" sz="2400" dirty="0" smtClean="0">
                <a:solidFill>
                  <a:schemeClr val="tx1"/>
                </a:solidFill>
                <a:latin typeface="Century Gothic" panose="020B0502020202020204" pitchFamily="34" charset="0"/>
              </a:rPr>
              <a:t>The Social Gospel and settlement house movements tried to improve the social conditions in American society by </a:t>
            </a:r>
          </a:p>
          <a:p>
            <a:pPr marL="457200" indent="-457200">
              <a:buFont typeface="+mj-lt"/>
              <a:buAutoNum type="alphaUcPeriod"/>
            </a:pPr>
            <a:r>
              <a:rPr lang="en-US" sz="2400" dirty="0">
                <a:solidFill>
                  <a:schemeClr val="accent1"/>
                </a:solidFill>
                <a:latin typeface="Century Gothic" panose="020B0502020202020204" pitchFamily="34" charset="0"/>
              </a:rPr>
              <a:t>attempting to ease the problems of the urban poor </a:t>
            </a:r>
          </a:p>
          <a:p>
            <a:pPr marL="457200" indent="-457200">
              <a:buFont typeface="+mj-lt"/>
              <a:buAutoNum type="alphaUcPeriod"/>
            </a:pPr>
            <a:r>
              <a:rPr lang="en-US" sz="2400" dirty="0">
                <a:latin typeface="Century Gothic" panose="020B0502020202020204" pitchFamily="34" charset="0"/>
              </a:rPr>
              <a:t>fighting for temperance and Prohibition </a:t>
            </a:r>
          </a:p>
          <a:p>
            <a:pPr marL="457200" indent="-457200">
              <a:buFont typeface="+mj-lt"/>
              <a:buAutoNum type="alphaUcPeriod"/>
            </a:pPr>
            <a:r>
              <a:rPr lang="en-US" sz="2400" dirty="0">
                <a:latin typeface="Century Gothic" panose="020B0502020202020204" pitchFamily="34" charset="0"/>
              </a:rPr>
              <a:t>leading political movements on behalf of the Populist Party </a:t>
            </a:r>
          </a:p>
          <a:p>
            <a:pPr marL="457200" indent="-457200">
              <a:buFont typeface="+mj-lt"/>
              <a:buAutoNum type="alphaUcPeriod"/>
            </a:pPr>
            <a:r>
              <a:rPr lang="en-US" sz="2400" dirty="0">
                <a:latin typeface="Century Gothic" panose="020B0502020202020204" pitchFamily="34" charset="0"/>
              </a:rPr>
              <a:t>promoting the interests of organized labor </a:t>
            </a:r>
          </a:p>
          <a:p>
            <a:pPr marL="0" indent="0">
              <a:buNone/>
            </a:pPr>
            <a:endParaRPr lang="en-US" sz="2400" dirty="0" smtClean="0">
              <a:solidFill>
                <a:schemeClr val="tx1"/>
              </a:solidFill>
              <a:latin typeface="Century Gothic" panose="020B0502020202020204" pitchFamily="34" charset="0"/>
            </a:endParaRPr>
          </a:p>
          <a:p>
            <a:pPr marL="0" indent="0">
              <a:buNone/>
            </a:pPr>
            <a:endParaRPr lang="en-US" sz="2000" dirty="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smtClean="0"/>
          </a:p>
        </p:txBody>
      </p:sp>
    </p:spTree>
    <p:extLst>
      <p:ext uri="{BB962C8B-B14F-4D97-AF65-F5344CB8AC3E}">
        <p14:creationId xmlns:p14="http://schemas.microsoft.com/office/powerpoint/2010/main" val="15947674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 (You Do)</a:t>
            </a:r>
            <a:endParaRPr lang="en-US" dirty="0">
              <a:latin typeface="Century Gothic" panose="020B0502020202020204" pitchFamily="34" charset="0"/>
            </a:endParaRPr>
          </a:p>
        </p:txBody>
      </p:sp>
      <p:sp>
        <p:nvSpPr>
          <p:cNvPr id="5" name="Content Placeholder 4"/>
          <p:cNvSpPr>
            <a:spLocks noGrp="1"/>
          </p:cNvSpPr>
          <p:nvPr>
            <p:ph idx="1"/>
          </p:nvPr>
        </p:nvSpPr>
        <p:spPr/>
        <p:txBody>
          <a:bodyPr/>
          <a:lstStyle/>
          <a:p>
            <a:pPr marL="457200" indent="-457200">
              <a:buFont typeface="+mj-lt"/>
              <a:buAutoNum type="arabicPeriod"/>
            </a:pPr>
            <a:r>
              <a:rPr lang="en-US" sz="2400" dirty="0">
                <a:latin typeface="Century Gothic" panose="020B0502020202020204" pitchFamily="34" charset="0"/>
              </a:rPr>
              <a:t>One of the most significant examples of the Social Gospel at work </a:t>
            </a:r>
            <a:r>
              <a:rPr lang="en-US" sz="2400" dirty="0" smtClean="0">
                <a:latin typeface="Century Gothic" panose="020B0502020202020204" pitchFamily="34" charset="0"/>
              </a:rPr>
              <a:t>was </a:t>
            </a:r>
          </a:p>
          <a:p>
            <a:pPr marL="457200" indent="-457200">
              <a:buFont typeface="+mj-lt"/>
              <a:buAutoNum type="alphaUcPeriod"/>
            </a:pPr>
            <a:r>
              <a:rPr lang="en-US" sz="2400" dirty="0" smtClean="0">
                <a:latin typeface="Century Gothic" panose="020B0502020202020204" pitchFamily="34" charset="0"/>
              </a:rPr>
              <a:t>the Young Men’s Christian Association.</a:t>
            </a:r>
          </a:p>
          <a:p>
            <a:pPr marL="457200" indent="-457200">
              <a:buFont typeface="+mj-lt"/>
              <a:buAutoNum type="alphaUcPeriod"/>
            </a:pPr>
            <a:r>
              <a:rPr lang="en-US" sz="2400" dirty="0">
                <a:latin typeface="Century Gothic" panose="020B0502020202020204" pitchFamily="34" charset="0"/>
              </a:rPr>
              <a:t>the Chamber of Commerce</a:t>
            </a:r>
            <a:r>
              <a:rPr lang="en-US" sz="2400" dirty="0" smtClean="0">
                <a:latin typeface="Century Gothic" panose="020B0502020202020204" pitchFamily="34" charset="0"/>
              </a:rPr>
              <a:t>.</a:t>
            </a:r>
          </a:p>
          <a:p>
            <a:pPr marL="457200" indent="-457200">
              <a:buFont typeface="+mj-lt"/>
              <a:buAutoNum type="alphaUcPeriod"/>
            </a:pPr>
            <a:r>
              <a:rPr lang="en-US" sz="2400" dirty="0" smtClean="0">
                <a:latin typeface="Century Gothic" panose="020B0502020202020204" pitchFamily="34" charset="0"/>
              </a:rPr>
              <a:t>the Hull House.</a:t>
            </a:r>
          </a:p>
          <a:p>
            <a:pPr marL="457200" indent="-457200">
              <a:buFont typeface="+mj-lt"/>
              <a:buAutoNum type="alphaUcPeriod"/>
            </a:pPr>
            <a:r>
              <a:rPr lang="en-US" sz="2400" dirty="0" smtClean="0">
                <a:latin typeface="Century Gothic" panose="020B0502020202020204" pitchFamily="34" charset="0"/>
              </a:rPr>
              <a:t>the National  Woman Suffrage Association.</a:t>
            </a:r>
            <a:endParaRPr lang="en-US" sz="2400" dirty="0">
              <a:latin typeface="Century Gothic" panose="020B0502020202020204" pitchFamily="34" charset="0"/>
            </a:endParaRPr>
          </a:p>
          <a:p>
            <a:pPr>
              <a:buFont typeface="+mj-lt"/>
              <a:buAutoNum type="alphaUcPeriod"/>
            </a:pPr>
            <a:endParaRPr lang="en-US" dirty="0"/>
          </a:p>
        </p:txBody>
      </p:sp>
      <p:pic>
        <p:nvPicPr>
          <p:cNvPr id="1025" name="Picture 1"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DefaultOcx"/>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HTMLOption1"/>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HTMLOption2"/>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HTMLOption3"/>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HTMLOption4"/>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582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 (You Do)</a:t>
            </a:r>
            <a:endParaRPr lang="en-US" dirty="0">
              <a:latin typeface="Century Gothic" panose="020B0502020202020204" pitchFamily="34" charset="0"/>
            </a:endParaRPr>
          </a:p>
        </p:txBody>
      </p:sp>
      <p:sp>
        <p:nvSpPr>
          <p:cNvPr id="5" name="Content Placeholder 4"/>
          <p:cNvSpPr>
            <a:spLocks noGrp="1"/>
          </p:cNvSpPr>
          <p:nvPr>
            <p:ph idx="1"/>
          </p:nvPr>
        </p:nvSpPr>
        <p:spPr/>
        <p:txBody>
          <a:bodyPr>
            <a:normAutofit/>
          </a:bodyPr>
          <a:lstStyle/>
          <a:p>
            <a:pPr marL="457200" lvl="0" indent="-457200">
              <a:buFont typeface="+mj-lt"/>
              <a:buAutoNum type="arabicPeriod" startAt="2"/>
            </a:pPr>
            <a:r>
              <a:rPr lang="en-US" sz="2400" dirty="0">
                <a:latin typeface="Century Gothic" panose="020B0502020202020204" pitchFamily="34" charset="0"/>
              </a:rPr>
              <a:t>The actions of Jane Addams</a:t>
            </a:r>
            <a:r>
              <a:rPr lang="en-US" sz="2400" dirty="0" smtClean="0">
                <a:latin typeface="Century Gothic" panose="020B0502020202020204" pitchFamily="34" charset="0"/>
              </a:rPr>
              <a:t>, Washington Gladden, Walter </a:t>
            </a:r>
            <a:r>
              <a:rPr lang="en-US" sz="2400" dirty="0">
                <a:latin typeface="Century Gothic" panose="020B0502020202020204" pitchFamily="34" charset="0"/>
              </a:rPr>
              <a:t>Rauschenbusch and Lillian Wald illustrate that reform in the United States </a:t>
            </a:r>
          </a:p>
          <a:p>
            <a:pPr marL="457200" lvl="0" indent="-457200">
              <a:buFont typeface="+mj-lt"/>
              <a:buAutoNum type="alphaUcPeriod"/>
            </a:pPr>
            <a:r>
              <a:rPr lang="en-US" sz="2400" dirty="0">
                <a:latin typeface="Century Gothic" panose="020B0502020202020204" pitchFamily="34" charset="0"/>
              </a:rPr>
              <a:t>can begin as a nongovernmental initiative.</a:t>
            </a:r>
          </a:p>
          <a:p>
            <a:pPr marL="457200" lvl="0" indent="-457200">
              <a:buFont typeface="+mj-lt"/>
              <a:buAutoNum type="alphaUcPeriod"/>
            </a:pPr>
            <a:r>
              <a:rPr lang="en-US" sz="2400" dirty="0">
                <a:latin typeface="Century Gothic" panose="020B0502020202020204" pitchFamily="34" charset="0"/>
              </a:rPr>
              <a:t>depended on support from religious groups. </a:t>
            </a:r>
          </a:p>
          <a:p>
            <a:pPr marL="457200" lvl="0" indent="-457200">
              <a:buFont typeface="+mj-lt"/>
              <a:buAutoNum type="alphaUcPeriod"/>
            </a:pPr>
            <a:r>
              <a:rPr lang="en-US" sz="2400" dirty="0">
                <a:latin typeface="Century Gothic" panose="020B0502020202020204" pitchFamily="34" charset="0"/>
              </a:rPr>
              <a:t>relied on programs initiated by </a:t>
            </a:r>
            <a:r>
              <a:rPr lang="en-US" sz="2400">
                <a:latin typeface="Century Gothic" panose="020B0502020202020204" pitchFamily="34" charset="0"/>
              </a:rPr>
              <a:t>the </a:t>
            </a:r>
            <a:r>
              <a:rPr lang="en-US" sz="2400" smtClean="0">
                <a:latin typeface="Century Gothic" panose="020B0502020202020204" pitchFamily="34" charset="0"/>
              </a:rPr>
              <a:t>federal government</a:t>
            </a:r>
            <a:r>
              <a:rPr lang="en-US" sz="2400" dirty="0">
                <a:latin typeface="Century Gothic" panose="020B0502020202020204" pitchFamily="34" charset="0"/>
              </a:rPr>
              <a:t>. </a:t>
            </a:r>
          </a:p>
          <a:p>
            <a:pPr marL="457200" lvl="0" indent="-457200">
              <a:buFont typeface="+mj-lt"/>
              <a:buAutoNum type="alphaUcPeriod"/>
            </a:pPr>
            <a:r>
              <a:rPr lang="en-US" sz="2400" dirty="0">
                <a:latin typeface="Century Gothic" panose="020B0502020202020204" pitchFamily="34" charset="0"/>
              </a:rPr>
              <a:t>promoted women’s suffrage as its main goal.</a:t>
            </a:r>
          </a:p>
          <a:p>
            <a:pPr marL="457200" indent="-457200">
              <a:buFont typeface="+mj-lt"/>
              <a:buAutoNum type="alphaUcPeriod"/>
            </a:pPr>
            <a:endParaRPr lang="en-US" sz="2400" dirty="0">
              <a:latin typeface="Century Gothic" panose="020B0502020202020204" pitchFamily="34" charset="0"/>
            </a:endParaRPr>
          </a:p>
        </p:txBody>
      </p:sp>
      <p:pic>
        <p:nvPicPr>
          <p:cNvPr id="1025" name="Picture 1"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DefaultOcx"/>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HTMLOption1"/>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HTMLOption2"/>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HTMLOption3"/>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HTMLOption4"/>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0474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 (You Do)</a:t>
            </a:r>
            <a:endParaRPr lang="en-US" dirty="0">
              <a:latin typeface="Century Gothic" panose="020B0502020202020204" pitchFamily="34" charset="0"/>
            </a:endParaRPr>
          </a:p>
        </p:txBody>
      </p:sp>
      <p:sp>
        <p:nvSpPr>
          <p:cNvPr id="5" name="Content Placeholder 4"/>
          <p:cNvSpPr>
            <a:spLocks noGrp="1"/>
          </p:cNvSpPr>
          <p:nvPr>
            <p:ph idx="1"/>
          </p:nvPr>
        </p:nvSpPr>
        <p:spPr/>
        <p:txBody>
          <a:bodyPr>
            <a:normAutofit fontScale="92500" lnSpcReduction="10000"/>
          </a:bodyPr>
          <a:lstStyle/>
          <a:p>
            <a:pPr marL="457200" lvl="0" indent="-457200">
              <a:buFont typeface="+mj-lt"/>
              <a:buAutoNum type="arabicPeriod" startAt="3"/>
            </a:pPr>
            <a:r>
              <a:rPr lang="en-US" sz="2200" b="1" dirty="0">
                <a:latin typeface="Century Gothic" panose="020B0502020202020204" pitchFamily="34" charset="0"/>
              </a:rPr>
              <a:t>“Jane Addams Opens Hull House”</a:t>
            </a:r>
            <a:br>
              <a:rPr lang="en-US" sz="2200" b="1" dirty="0">
                <a:latin typeface="Century Gothic" panose="020B0502020202020204" pitchFamily="34" charset="0"/>
              </a:rPr>
            </a:br>
            <a:r>
              <a:rPr lang="en-US" sz="2200" b="1" dirty="0">
                <a:latin typeface="Century Gothic" panose="020B0502020202020204" pitchFamily="34" charset="0"/>
              </a:rPr>
              <a:t>“Jacob Riis Photographs Tenement Residents”</a:t>
            </a:r>
            <a:br>
              <a:rPr lang="en-US" sz="2200" b="1" dirty="0">
                <a:latin typeface="Century Gothic" panose="020B0502020202020204" pitchFamily="34" charset="0"/>
              </a:rPr>
            </a:br>
            <a:r>
              <a:rPr lang="en-US" sz="2200" b="1" dirty="0">
                <a:latin typeface="Century Gothic" panose="020B0502020202020204" pitchFamily="34" charset="0"/>
              </a:rPr>
              <a:t>“Ida Tarbell Exposes Standard Oil Company”</a:t>
            </a:r>
            <a:endParaRPr lang="en-US" sz="2200" dirty="0">
              <a:latin typeface="Century Gothic" panose="020B0502020202020204" pitchFamily="34" charset="0"/>
            </a:endParaRPr>
          </a:p>
          <a:p>
            <a:pPr marL="0" indent="0">
              <a:buNone/>
            </a:pPr>
            <a:endParaRPr lang="en-US" sz="2200" dirty="0" smtClean="0">
              <a:latin typeface="Century Gothic" panose="020B0502020202020204" pitchFamily="34" charset="0"/>
            </a:endParaRPr>
          </a:p>
          <a:p>
            <a:pPr marL="0" indent="0">
              <a:buNone/>
            </a:pPr>
            <a:r>
              <a:rPr lang="en-US" sz="2200" dirty="0" smtClean="0">
                <a:latin typeface="Century Gothic" panose="020B0502020202020204" pitchFamily="34" charset="0"/>
              </a:rPr>
              <a:t>These </a:t>
            </a:r>
            <a:r>
              <a:rPr lang="en-US" sz="2200" dirty="0">
                <a:latin typeface="Century Gothic" panose="020B0502020202020204" pitchFamily="34" charset="0"/>
              </a:rPr>
              <a:t>headlines represent efforts by individuals </a:t>
            </a:r>
            <a:r>
              <a:rPr lang="en-US" sz="2200" dirty="0" smtClean="0">
                <a:latin typeface="Century Gothic" panose="020B0502020202020204" pitchFamily="34" charset="0"/>
              </a:rPr>
              <a:t>to</a:t>
            </a:r>
          </a:p>
          <a:p>
            <a:pPr marL="0" indent="0">
              <a:buNone/>
            </a:pPr>
            <a:endParaRPr lang="en-US" sz="2200" dirty="0">
              <a:latin typeface="Century Gothic" panose="020B0502020202020204" pitchFamily="34" charset="0"/>
            </a:endParaRPr>
          </a:p>
          <a:p>
            <a:pPr marL="457200" lvl="0" indent="-457200">
              <a:buFont typeface="+mj-lt"/>
              <a:buAutoNum type="alphaUcPeriod"/>
            </a:pPr>
            <a:r>
              <a:rPr lang="en-US" sz="2200" dirty="0">
                <a:latin typeface="Century Gothic" panose="020B0502020202020204" pitchFamily="34" charset="0"/>
              </a:rPr>
              <a:t>support business monopolies </a:t>
            </a:r>
          </a:p>
          <a:p>
            <a:pPr marL="457200" lvl="0" indent="-457200">
              <a:buFont typeface="+mj-lt"/>
              <a:buAutoNum type="alphaUcPeriod"/>
            </a:pPr>
            <a:r>
              <a:rPr lang="en-US" sz="2200" dirty="0">
                <a:latin typeface="Century Gothic" panose="020B0502020202020204" pitchFamily="34" charset="0"/>
              </a:rPr>
              <a:t>improve depressed urban areas </a:t>
            </a:r>
          </a:p>
          <a:p>
            <a:pPr marL="457200" lvl="0" indent="-457200">
              <a:buFont typeface="+mj-lt"/>
              <a:buAutoNum type="alphaUcPeriod"/>
            </a:pPr>
            <a:r>
              <a:rPr lang="en-US" sz="2200" dirty="0">
                <a:latin typeface="Century Gothic" panose="020B0502020202020204" pitchFamily="34" charset="0"/>
              </a:rPr>
              <a:t>solve problems of American farmers </a:t>
            </a:r>
          </a:p>
          <a:p>
            <a:pPr marL="457200" lvl="0" indent="-457200">
              <a:buFont typeface="+mj-lt"/>
              <a:buAutoNum type="alphaUcPeriod"/>
            </a:pPr>
            <a:r>
              <a:rPr lang="en-US" sz="2200" dirty="0">
                <a:latin typeface="Century Gothic" panose="020B0502020202020204" pitchFamily="34" charset="0"/>
              </a:rPr>
              <a:t>correct abuses of the Industrial Revolution</a:t>
            </a:r>
          </a:p>
          <a:p>
            <a:pPr marL="0" indent="0">
              <a:buNone/>
            </a:pPr>
            <a:endParaRPr lang="en-US" sz="2400" dirty="0">
              <a:latin typeface="Century Gothic" panose="020B0502020202020204" pitchFamily="34" charset="0"/>
            </a:endParaRPr>
          </a:p>
        </p:txBody>
      </p:sp>
      <p:pic>
        <p:nvPicPr>
          <p:cNvPr id="1025" name="Picture 1"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DefaultOcx"/>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HTMLOption1"/>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HTMLOption2"/>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HTMLOption3"/>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HTMLOption4"/>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05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Needy(You Do)</a:t>
            </a:r>
            <a:endParaRPr lang="en-US" dirty="0">
              <a:latin typeface="Century Gothic" panose="020B0502020202020204" pitchFamily="34" charset="0"/>
            </a:endParaRPr>
          </a:p>
        </p:txBody>
      </p:sp>
      <p:sp>
        <p:nvSpPr>
          <p:cNvPr id="5" name="Content Placeholder 4"/>
          <p:cNvSpPr>
            <a:spLocks noGrp="1"/>
          </p:cNvSpPr>
          <p:nvPr>
            <p:ph idx="1"/>
          </p:nvPr>
        </p:nvSpPr>
        <p:spPr/>
        <p:txBody>
          <a:bodyPr>
            <a:normAutofit/>
          </a:bodyPr>
          <a:lstStyle/>
          <a:p>
            <a:pPr>
              <a:buFont typeface="Arial" panose="020B0604020202020204" pitchFamily="34" charset="0"/>
              <a:buChar char="•"/>
            </a:pPr>
            <a:r>
              <a:rPr lang="en-US" sz="2400" dirty="0" smtClean="0">
                <a:latin typeface="Century Gothic" panose="020B0502020202020204" pitchFamily="34" charset="0"/>
              </a:rPr>
              <a:t>Essential Question </a:t>
            </a:r>
            <a:r>
              <a:rPr lang="en-US" sz="2400" dirty="0">
                <a:latin typeface="Century Gothic" panose="020B0502020202020204" pitchFamily="34" charset="0"/>
              </a:rPr>
              <a:t>- How did reforms such as the Social Gospel Movement and settlement houses impact the social conditions of poor people in the late 19</a:t>
            </a:r>
            <a:r>
              <a:rPr lang="en-US" sz="2400" baseline="30000" dirty="0">
                <a:latin typeface="Century Gothic" panose="020B0502020202020204" pitchFamily="34" charset="0"/>
              </a:rPr>
              <a:t>th</a:t>
            </a:r>
            <a:r>
              <a:rPr lang="en-US" sz="2400" dirty="0">
                <a:latin typeface="Century Gothic" panose="020B0502020202020204" pitchFamily="34" charset="0"/>
              </a:rPr>
              <a:t> and early 2oth century</a:t>
            </a:r>
            <a:r>
              <a:rPr lang="en-US" sz="2400" dirty="0" smtClean="0">
                <a:latin typeface="Century Gothic" panose="020B0502020202020204" pitchFamily="34" charset="0"/>
              </a:rPr>
              <a:t>?</a:t>
            </a:r>
          </a:p>
          <a:p>
            <a:pPr>
              <a:buFont typeface="Arial" panose="020B0604020202020204" pitchFamily="34" charset="0"/>
              <a:buChar char="•"/>
            </a:pPr>
            <a:r>
              <a:rPr lang="en-US" sz="2400" dirty="0" smtClean="0">
                <a:latin typeface="Century Gothic" panose="020B0502020202020204" pitchFamily="34" charset="0"/>
              </a:rPr>
              <a:t>Cite specific evidence to support your answer.</a:t>
            </a:r>
            <a:endParaRPr lang="en-US" sz="2400" dirty="0">
              <a:latin typeface="Century Gothic" panose="020B0502020202020204" pitchFamily="34" charset="0"/>
            </a:endParaRPr>
          </a:p>
          <a:p>
            <a:pPr>
              <a:buFont typeface="Arial" panose="020B0604020202020204" pitchFamily="34" charset="0"/>
              <a:buChar char="•"/>
            </a:pPr>
            <a:endParaRPr lang="en-US" sz="2400" dirty="0">
              <a:latin typeface="Century Gothic" panose="020B0502020202020204" pitchFamily="34" charset="0"/>
            </a:endParaRPr>
          </a:p>
        </p:txBody>
      </p:sp>
      <p:pic>
        <p:nvPicPr>
          <p:cNvPr id="1025" name="Picture 1"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DefaultOcx"/>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HTMLOption1"/>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HTMLOption2"/>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HTMLOption3"/>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1000" cy="95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HTMLOption4"/>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5315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257577"/>
            <a:ext cx="11025556" cy="5601221"/>
          </a:xfrm>
        </p:spPr>
        <p:txBody>
          <a:bodyPr>
            <a:normAutofit lnSpcReduction="10000"/>
          </a:bodyPr>
          <a:lstStyle/>
          <a:p>
            <a:pPr marL="0" indent="0">
              <a:buNone/>
            </a:pPr>
            <a:r>
              <a:rPr lang="en-US" sz="2800" dirty="0" smtClean="0">
                <a:latin typeface="Century Gothic" panose="020B0502020202020204" pitchFamily="34" charset="0"/>
              </a:rPr>
              <a:t>Bell Ringer (3 minutes)</a:t>
            </a:r>
          </a:p>
          <a:p>
            <a:pPr marL="457200" indent="-457200">
              <a:buFont typeface="+mj-lt"/>
              <a:buAutoNum type="arabicPeriod"/>
            </a:pPr>
            <a:r>
              <a:rPr lang="en-US" sz="2000" dirty="0" smtClean="0">
                <a:latin typeface="Century Gothic" panose="020B0502020202020204" pitchFamily="34" charset="0"/>
              </a:rPr>
              <a:t>Which individual established a community center in Chicago in the </a:t>
            </a:r>
            <a:r>
              <a:rPr lang="en-US" sz="2000" dirty="0">
                <a:latin typeface="Century Gothic" panose="020B0502020202020204" pitchFamily="34" charset="0"/>
              </a:rPr>
              <a:t>late 1800s to </a:t>
            </a:r>
            <a:r>
              <a:rPr lang="en-US" sz="2000" dirty="0" smtClean="0">
                <a:latin typeface="Century Gothic" panose="020B0502020202020204" pitchFamily="34" charset="0"/>
              </a:rPr>
              <a:t>provide services such as medical and child care to help the needy?</a:t>
            </a:r>
          </a:p>
          <a:p>
            <a:pPr marL="457200" indent="-457200">
              <a:buFont typeface="+mj-lt"/>
              <a:buAutoNum type="alphaUcPeriod"/>
            </a:pPr>
            <a:r>
              <a:rPr lang="en-US" sz="2000" dirty="0" smtClean="0">
                <a:solidFill>
                  <a:schemeClr val="tx1"/>
                </a:solidFill>
                <a:latin typeface="Century Gothic" panose="020B0502020202020204" pitchFamily="34" charset="0"/>
              </a:rPr>
              <a:t>Lillian Wald</a:t>
            </a:r>
          </a:p>
          <a:p>
            <a:pPr marL="457200" indent="-457200">
              <a:buFont typeface="+mj-lt"/>
              <a:buAutoNum type="alphaUcPeriod"/>
            </a:pPr>
            <a:r>
              <a:rPr lang="en-US" sz="2000" dirty="0" smtClean="0">
                <a:solidFill>
                  <a:schemeClr val="tx1"/>
                </a:solidFill>
                <a:latin typeface="Century Gothic" panose="020B0502020202020204" pitchFamily="34" charset="0"/>
              </a:rPr>
              <a:t>Walter Rauschenbusch</a:t>
            </a:r>
          </a:p>
          <a:p>
            <a:pPr marL="457200" indent="-457200">
              <a:buFont typeface="+mj-lt"/>
              <a:buAutoNum type="alphaUcPeriod"/>
            </a:pPr>
            <a:r>
              <a:rPr lang="en-US" sz="2000" dirty="0" smtClean="0">
                <a:solidFill>
                  <a:schemeClr val="tx1"/>
                </a:solidFill>
                <a:latin typeface="Century Gothic" panose="020B0502020202020204" pitchFamily="34" charset="0"/>
              </a:rPr>
              <a:t>Jane Addams</a:t>
            </a:r>
          </a:p>
          <a:p>
            <a:pPr marL="457200" indent="-457200">
              <a:buFont typeface="+mj-lt"/>
              <a:buAutoNum type="alphaUcPeriod"/>
            </a:pPr>
            <a:r>
              <a:rPr lang="en-US" sz="2000" dirty="0" smtClean="0">
                <a:solidFill>
                  <a:schemeClr val="tx1"/>
                </a:solidFill>
                <a:latin typeface="Century Gothic" panose="020B0502020202020204" pitchFamily="34" charset="0"/>
              </a:rPr>
              <a:t>Herbert Spencer</a:t>
            </a:r>
          </a:p>
          <a:p>
            <a:pPr marL="457200" indent="-457200">
              <a:buFont typeface="+mj-lt"/>
              <a:buAutoNum type="alphaUcPeriod"/>
            </a:pPr>
            <a:endParaRPr lang="en-US" sz="2000" dirty="0">
              <a:solidFill>
                <a:schemeClr val="tx1"/>
              </a:solidFill>
              <a:latin typeface="Century Gothic" panose="020B0502020202020204" pitchFamily="34" charset="0"/>
            </a:endParaRPr>
          </a:p>
          <a:p>
            <a:pPr marL="457200" indent="-457200">
              <a:buFont typeface="+mj-lt"/>
              <a:buAutoNum type="arabicPeriod" startAt="2"/>
            </a:pPr>
            <a:r>
              <a:rPr lang="en-US" sz="2000" dirty="0" smtClean="0">
                <a:solidFill>
                  <a:schemeClr val="tx1"/>
                </a:solidFill>
                <a:latin typeface="Century Gothic" panose="020B0502020202020204" pitchFamily="34" charset="0"/>
              </a:rPr>
              <a:t>The Social Gospel and settlement house movements tried to improve the social conditions in American society by </a:t>
            </a:r>
          </a:p>
          <a:p>
            <a:pPr marL="457200" indent="-457200">
              <a:buFont typeface="+mj-lt"/>
              <a:buAutoNum type="alphaUcPeriod"/>
            </a:pPr>
            <a:r>
              <a:rPr lang="en-US" sz="2000" dirty="0">
                <a:latin typeface="Century Gothic" panose="020B0502020202020204" pitchFamily="34" charset="0"/>
              </a:rPr>
              <a:t>attempting to ease the problems of the urban poor </a:t>
            </a:r>
          </a:p>
          <a:p>
            <a:pPr marL="457200" indent="-457200">
              <a:buFont typeface="+mj-lt"/>
              <a:buAutoNum type="alphaUcPeriod"/>
            </a:pPr>
            <a:r>
              <a:rPr lang="en-US" sz="2000" dirty="0">
                <a:latin typeface="Century Gothic" panose="020B0502020202020204" pitchFamily="34" charset="0"/>
              </a:rPr>
              <a:t>fighting for temperance and Prohibition </a:t>
            </a:r>
          </a:p>
          <a:p>
            <a:pPr marL="457200" indent="-457200">
              <a:buFont typeface="+mj-lt"/>
              <a:buAutoNum type="alphaUcPeriod"/>
            </a:pPr>
            <a:r>
              <a:rPr lang="en-US" sz="2000" dirty="0">
                <a:latin typeface="Century Gothic" panose="020B0502020202020204" pitchFamily="34" charset="0"/>
              </a:rPr>
              <a:t>leading political movements on behalf of the Populist Party </a:t>
            </a:r>
          </a:p>
          <a:p>
            <a:pPr marL="457200" indent="-457200">
              <a:buFont typeface="+mj-lt"/>
              <a:buAutoNum type="alphaUcPeriod"/>
            </a:pPr>
            <a:r>
              <a:rPr lang="en-US" sz="2000" dirty="0">
                <a:latin typeface="Century Gothic" panose="020B0502020202020204" pitchFamily="34" charset="0"/>
              </a:rPr>
              <a:t>promoting the interests of organized labor </a:t>
            </a:r>
          </a:p>
          <a:p>
            <a:pPr marL="0" indent="0">
              <a:buNone/>
            </a:pPr>
            <a:endParaRPr lang="en-US" sz="2000" dirty="0" smtClean="0">
              <a:solidFill>
                <a:schemeClr val="tx1"/>
              </a:solidFill>
            </a:endParaRPr>
          </a:p>
          <a:p>
            <a:pPr marL="0" indent="0">
              <a:buNone/>
            </a:pPr>
            <a:endParaRPr lang="en-US" sz="2000" dirty="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smtClean="0"/>
          </a:p>
        </p:txBody>
      </p:sp>
    </p:spTree>
    <p:extLst>
      <p:ext uri="{BB962C8B-B14F-4D97-AF65-F5344CB8AC3E}">
        <p14:creationId xmlns:p14="http://schemas.microsoft.com/office/powerpoint/2010/main" val="37883183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ury Gothic" panose="020B0502020202020204" pitchFamily="34" charset="0"/>
              </a:rPr>
              <a:t>Helping the Needy</a:t>
            </a:r>
            <a:endParaRPr lang="en-US" dirty="0">
              <a:latin typeface="Century Gothic" panose="020B0502020202020204" pitchFamily="34" charset="0"/>
            </a:endParaRPr>
          </a:p>
        </p:txBody>
      </p:sp>
      <p:sp>
        <p:nvSpPr>
          <p:cNvPr id="5" name="Content Placeholder 4"/>
          <p:cNvSpPr>
            <a:spLocks noGrp="1"/>
          </p:cNvSpPr>
          <p:nvPr>
            <p:ph sz="half" idx="2"/>
          </p:nvPr>
        </p:nvSpPr>
        <p:spPr/>
        <p:txBody>
          <a:bodyPr>
            <a:normAutofit/>
          </a:bodyPr>
          <a:lstStyle/>
          <a:p>
            <a:r>
              <a:rPr lang="en-US" sz="2000" dirty="0" smtClean="0">
                <a:latin typeface="Century Gothic" panose="020B0502020202020204" pitchFamily="34" charset="0"/>
              </a:rPr>
              <a:t>According to late 19</a:t>
            </a:r>
            <a:r>
              <a:rPr lang="en-US" sz="2000" baseline="30000" dirty="0" smtClean="0">
                <a:latin typeface="Century Gothic" panose="020B0502020202020204" pitchFamily="34" charset="0"/>
              </a:rPr>
              <a:t>th</a:t>
            </a:r>
            <a:r>
              <a:rPr lang="en-US" sz="2000" dirty="0" smtClean="0">
                <a:latin typeface="Century Gothic" panose="020B0502020202020204" pitchFamily="34" charset="0"/>
              </a:rPr>
              <a:t>  and early 20</a:t>
            </a:r>
            <a:r>
              <a:rPr lang="en-US" sz="2000" baseline="30000" dirty="0" smtClean="0">
                <a:latin typeface="Century Gothic" panose="020B0502020202020204" pitchFamily="34" charset="0"/>
              </a:rPr>
              <a:t>th</a:t>
            </a:r>
            <a:r>
              <a:rPr lang="en-US" sz="2000" dirty="0" smtClean="0">
                <a:latin typeface="Century Gothic" panose="020B0502020202020204" pitchFamily="34" charset="0"/>
              </a:rPr>
              <a:t> century reformers, who was responsible for the conditions illustrated in the picture?</a:t>
            </a:r>
          </a:p>
          <a:p>
            <a:r>
              <a:rPr lang="en-US" sz="2000" dirty="0" smtClean="0">
                <a:latin typeface="Century Gothic" panose="020B0502020202020204" pitchFamily="34" charset="0"/>
              </a:rPr>
              <a:t>What methods were utilized by reformers to help the urban poor?</a:t>
            </a:r>
            <a:endParaRPr lang="en-US" sz="2000" dirty="0">
              <a:latin typeface="Century Gothic" panose="020B0502020202020204" pitchFamily="34" charset="0"/>
            </a:endParaRP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5056" y="2160589"/>
            <a:ext cx="4784914" cy="3768220"/>
          </a:xfrm>
        </p:spPr>
      </p:pic>
    </p:spTree>
    <p:extLst>
      <p:ext uri="{BB962C8B-B14F-4D97-AF65-F5344CB8AC3E}">
        <p14:creationId xmlns:p14="http://schemas.microsoft.com/office/powerpoint/2010/main" val="2985286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 (I Do)</a:t>
            </a:r>
            <a:endParaRPr lang="en-US" dirty="0">
              <a:latin typeface="Century Gothic" panose="020B0502020202020204" pitchFamily="34" charset="0"/>
            </a:endParaRPr>
          </a:p>
        </p:txBody>
      </p:sp>
      <p:sp>
        <p:nvSpPr>
          <p:cNvPr id="5" name="Content Placeholder 4"/>
          <p:cNvSpPr>
            <a:spLocks noGrp="1"/>
          </p:cNvSpPr>
          <p:nvPr>
            <p:ph idx="1"/>
          </p:nvPr>
        </p:nvSpPr>
        <p:spPr/>
        <p:txBody>
          <a:bodyPr/>
          <a:lstStyle/>
          <a:p>
            <a:r>
              <a:rPr lang="en-US" dirty="0" smtClean="0">
                <a:latin typeface="Century Gothic" panose="020B0502020202020204" pitchFamily="34" charset="0"/>
              </a:rPr>
              <a:t>Changes brought by industrialization and urbanization sparked a debate over how to best address society’s problems.</a:t>
            </a:r>
          </a:p>
          <a:p>
            <a:r>
              <a:rPr lang="en-US" b="1" dirty="0" smtClean="0">
                <a:latin typeface="Century Gothic" panose="020B0502020202020204" pitchFamily="34" charset="0"/>
              </a:rPr>
              <a:t>Solutions:</a:t>
            </a:r>
          </a:p>
          <a:p>
            <a:pPr marL="0" indent="0">
              <a:buNone/>
            </a:pPr>
            <a:r>
              <a:rPr lang="en-US" dirty="0" smtClean="0">
                <a:latin typeface="Century Gothic" panose="020B0502020202020204" pitchFamily="34" charset="0"/>
              </a:rPr>
              <a:t>	Individualism – success through hard work &amp; effort</a:t>
            </a:r>
          </a:p>
          <a:p>
            <a:pPr marL="0" indent="0">
              <a:buNone/>
            </a:pPr>
            <a:r>
              <a:rPr lang="en-US" dirty="0" smtClean="0">
                <a:latin typeface="Century Gothic" panose="020B0502020202020204" pitchFamily="34" charset="0"/>
              </a:rPr>
              <a:t>	Social Darwinism – only the strongest will survive</a:t>
            </a:r>
          </a:p>
          <a:p>
            <a:pPr marL="0" indent="0">
              <a:buNone/>
            </a:pPr>
            <a:r>
              <a:rPr lang="en-US" dirty="0" smtClean="0">
                <a:latin typeface="Century Gothic" panose="020B0502020202020204" pitchFamily="34" charset="0"/>
              </a:rPr>
              <a:t>	government involvement – regulate industry, create programs to help 	those in need</a:t>
            </a:r>
          </a:p>
          <a:p>
            <a:pPr marL="0" indent="0">
              <a:buNone/>
            </a:pPr>
            <a:r>
              <a:rPr lang="en-US" dirty="0">
                <a:latin typeface="Century Gothic" panose="020B0502020202020204" pitchFamily="34" charset="0"/>
              </a:rPr>
              <a:t>	</a:t>
            </a:r>
            <a:r>
              <a:rPr lang="en-US" dirty="0" smtClean="0">
                <a:latin typeface="Century Gothic" panose="020B0502020202020204" pitchFamily="34" charset="0"/>
              </a:rPr>
              <a:t>philanthropy – wealthy citizens help the needy</a:t>
            </a:r>
          </a:p>
          <a:p>
            <a:pPr marL="0" indent="0">
              <a:buNone/>
            </a:pPr>
            <a:r>
              <a:rPr lang="en-US" dirty="0">
                <a:latin typeface="Century Gothic" panose="020B0502020202020204" pitchFamily="34" charset="0"/>
              </a:rPr>
              <a:t>	</a:t>
            </a:r>
            <a:r>
              <a:rPr lang="en-US" dirty="0" smtClean="0">
                <a:latin typeface="Century Gothic" panose="020B0502020202020204" pitchFamily="34" charset="0"/>
              </a:rPr>
              <a:t>community outreach – provide services to improve the quality of life 	for community residents  	</a:t>
            </a:r>
          </a:p>
          <a:p>
            <a:endParaRPr lang="en-US" dirty="0"/>
          </a:p>
          <a:p>
            <a:pPr marL="0" indent="0">
              <a:buNone/>
            </a:pPr>
            <a:endParaRPr lang="en-US" dirty="0" smtClean="0"/>
          </a:p>
          <a:p>
            <a:endParaRPr lang="en-US" dirty="0"/>
          </a:p>
          <a:p>
            <a:endParaRPr lang="en-US" dirty="0"/>
          </a:p>
        </p:txBody>
      </p:sp>
    </p:spTree>
    <p:extLst>
      <p:ext uri="{BB962C8B-B14F-4D97-AF65-F5344CB8AC3E}">
        <p14:creationId xmlns:p14="http://schemas.microsoft.com/office/powerpoint/2010/main" val="3704697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a:t>
            </a:r>
            <a:endParaRPr lang="en-US" dirty="0">
              <a:latin typeface="Century Gothic" panose="020B0502020202020204" pitchFamily="34" charset="0"/>
            </a:endParaRPr>
          </a:p>
        </p:txBody>
      </p:sp>
      <p:sp>
        <p:nvSpPr>
          <p:cNvPr id="5" name="Content Placeholder 4"/>
          <p:cNvSpPr>
            <a:spLocks noGrp="1"/>
          </p:cNvSpPr>
          <p:nvPr>
            <p:ph idx="1"/>
          </p:nvPr>
        </p:nvSpPr>
        <p:spPr/>
        <p:txBody>
          <a:bodyPr>
            <a:normAutofit/>
          </a:bodyPr>
          <a:lstStyle/>
          <a:p>
            <a:r>
              <a:rPr lang="en-US" sz="3200" dirty="0" smtClean="0">
                <a:latin typeface="Century Gothic" panose="020B0502020202020204" pitchFamily="34" charset="0"/>
              </a:rPr>
              <a:t>Whose responsibility is it to assist the needy? Why?</a:t>
            </a:r>
          </a:p>
          <a:p>
            <a:endParaRPr lang="en-US" sz="3200" dirty="0"/>
          </a:p>
          <a:p>
            <a:pPr marL="0" indent="0">
              <a:buNone/>
            </a:pPr>
            <a:endParaRPr lang="en-US" sz="3200" dirty="0" smtClean="0"/>
          </a:p>
          <a:p>
            <a:endParaRPr lang="en-US" sz="3200" dirty="0"/>
          </a:p>
          <a:p>
            <a:endParaRPr lang="en-US" sz="3200" dirty="0"/>
          </a:p>
        </p:txBody>
      </p:sp>
    </p:spTree>
    <p:extLst>
      <p:ext uri="{BB962C8B-B14F-4D97-AF65-F5344CB8AC3E}">
        <p14:creationId xmlns:p14="http://schemas.microsoft.com/office/powerpoint/2010/main" val="2677826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 (We Do)</a:t>
            </a:r>
            <a:endParaRPr lang="en-US" dirty="0">
              <a:latin typeface="Century Gothic" panose="020B0502020202020204" pitchFamily="34" charset="0"/>
            </a:endParaRPr>
          </a:p>
        </p:txBody>
      </p:sp>
      <p:sp>
        <p:nvSpPr>
          <p:cNvPr id="5" name="Content Placeholder 4"/>
          <p:cNvSpPr>
            <a:spLocks noGrp="1"/>
          </p:cNvSpPr>
          <p:nvPr>
            <p:ph idx="1"/>
          </p:nvPr>
        </p:nvSpPr>
        <p:spPr/>
        <p:txBody>
          <a:bodyPr/>
          <a:lstStyle/>
          <a:p>
            <a:pPr marL="0" indent="0">
              <a:buNone/>
            </a:pPr>
            <a:r>
              <a:rPr lang="en-US" sz="2800" dirty="0" smtClean="0">
                <a:latin typeface="Century Gothic" panose="020B0502020202020204" pitchFamily="34" charset="0"/>
              </a:rPr>
              <a:t>You have 5 minutes to read Helping the Urban Poor (United States History &amp; Geography, page 125) within your groups.</a:t>
            </a:r>
            <a:endParaRPr lang="en-US" sz="2800" dirty="0">
              <a:latin typeface="Century Gothic" panose="020B0502020202020204" pitchFamily="34" charset="0"/>
            </a:endParaRPr>
          </a:p>
          <a:p>
            <a:pPr marL="0" indent="0">
              <a:buNone/>
            </a:pPr>
            <a:endParaRPr lang="en-US" sz="2800" dirty="0" smtClean="0">
              <a:latin typeface="Century Gothic" panose="020B0502020202020204" pitchFamily="34" charset="0"/>
            </a:endParaRPr>
          </a:p>
          <a:p>
            <a:endParaRPr lang="en-US" sz="280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277588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 (We Do)</a:t>
            </a:r>
            <a:endParaRPr lang="en-US" dirty="0">
              <a:latin typeface="Century Gothic" panose="020B0502020202020204" pitchFamily="34" charset="0"/>
            </a:endParaRPr>
          </a:p>
        </p:txBody>
      </p:sp>
      <p:sp>
        <p:nvSpPr>
          <p:cNvPr id="5" name="Content Placeholder 4"/>
          <p:cNvSpPr>
            <a:spLocks noGrp="1"/>
          </p:cNvSpPr>
          <p:nvPr>
            <p:ph sz="half" idx="1"/>
          </p:nvPr>
        </p:nvSpPr>
        <p:spPr/>
        <p:txBody>
          <a:bodyPr>
            <a:normAutofit lnSpcReduction="10000"/>
          </a:bodyPr>
          <a:lstStyle/>
          <a:p>
            <a:endParaRPr lang="en-US" dirty="0"/>
          </a:p>
          <a:p>
            <a:pPr marL="0" indent="0">
              <a:buNone/>
            </a:pPr>
            <a:endParaRPr lang="en-US" dirty="0" smtClean="0"/>
          </a:p>
          <a:p>
            <a:endParaRPr lang="en-US" dirty="0"/>
          </a:p>
          <a:p>
            <a:pPr marL="0" indent="0">
              <a:buNone/>
            </a:pPr>
            <a:endParaRPr lang="en-US" dirty="0"/>
          </a:p>
        </p:txBody>
      </p:sp>
      <p:pic>
        <p:nvPicPr>
          <p:cNvPr id="10" name="Picture 9"/>
          <p:cNvPicPr>
            <a:picLocks noChangeAspect="1"/>
          </p:cNvPicPr>
          <p:nvPr/>
        </p:nvPicPr>
        <p:blipFill>
          <a:blip r:embed="rId2"/>
          <a:stretch>
            <a:fillRect/>
          </a:stretch>
        </p:blipFill>
        <p:spPr>
          <a:xfrm>
            <a:off x="228120" y="1930400"/>
            <a:ext cx="4812053" cy="4110960"/>
          </a:xfrm>
          <a:prstGeom prst="rect">
            <a:avLst/>
          </a:prstGeom>
        </p:spPr>
      </p:pic>
      <p:sp>
        <p:nvSpPr>
          <p:cNvPr id="2" name="Content Placeholder 1"/>
          <p:cNvSpPr>
            <a:spLocks noGrp="1"/>
          </p:cNvSpPr>
          <p:nvPr>
            <p:ph sz="half" idx="2"/>
          </p:nvPr>
        </p:nvSpPr>
        <p:spPr/>
        <p:txBody>
          <a:bodyPr>
            <a:normAutofit lnSpcReduction="10000"/>
          </a:bodyPr>
          <a:lstStyle/>
          <a:p>
            <a:r>
              <a:rPr lang="en-US" dirty="0" smtClean="0">
                <a:latin typeface="Century Gothic" panose="020B0502020202020204" pitchFamily="34" charset="0"/>
              </a:rPr>
              <a:t>Read the quotation and discuss the following points with your group:</a:t>
            </a:r>
          </a:p>
          <a:p>
            <a:r>
              <a:rPr lang="en-US" dirty="0" smtClean="0">
                <a:latin typeface="Century Gothic" panose="020B0502020202020204" pitchFamily="34" charset="0"/>
              </a:rPr>
              <a:t>Explain what the speaker is saying in your own words.</a:t>
            </a:r>
          </a:p>
          <a:p>
            <a:r>
              <a:rPr lang="en-US" dirty="0" smtClean="0">
                <a:latin typeface="Century Gothic" panose="020B0502020202020204" pitchFamily="34" charset="0"/>
              </a:rPr>
              <a:t>What philosophy does this speaker support? Identify specific details to support your answer.</a:t>
            </a:r>
          </a:p>
          <a:p>
            <a:r>
              <a:rPr lang="en-US" dirty="0" smtClean="0">
                <a:latin typeface="Century Gothic" panose="020B0502020202020204" pitchFamily="34" charset="0"/>
              </a:rPr>
              <a:t>Do you agree or disagree with the speaker? Why or why not?</a:t>
            </a:r>
          </a:p>
          <a:p>
            <a:r>
              <a:rPr lang="en-US" dirty="0" smtClean="0">
                <a:latin typeface="Century Gothic" panose="020B0502020202020204" pitchFamily="34" charset="0"/>
              </a:rPr>
              <a:t>Be prepared to share out with the whole group.</a:t>
            </a:r>
            <a:endParaRPr lang="en-US" dirty="0">
              <a:latin typeface="Century Gothic" panose="020B0502020202020204" pitchFamily="34" charset="0"/>
            </a:endParaRPr>
          </a:p>
        </p:txBody>
      </p:sp>
    </p:spTree>
    <p:extLst>
      <p:ext uri="{BB962C8B-B14F-4D97-AF65-F5344CB8AC3E}">
        <p14:creationId xmlns:p14="http://schemas.microsoft.com/office/powerpoint/2010/main" val="26230506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Century Gothic" panose="020B0502020202020204" pitchFamily="34" charset="0"/>
              </a:rPr>
              <a:t>Helping the Needy (We Do)</a:t>
            </a:r>
            <a:endParaRPr lang="en-US" dirty="0">
              <a:latin typeface="Century Gothic" panose="020B0502020202020204" pitchFamily="34" charset="0"/>
            </a:endParaRPr>
          </a:p>
        </p:txBody>
      </p:sp>
      <p:sp>
        <p:nvSpPr>
          <p:cNvPr id="5" name="Content Placeholder 4"/>
          <p:cNvSpPr>
            <a:spLocks noGrp="1"/>
          </p:cNvSpPr>
          <p:nvPr>
            <p:ph sz="half" idx="1"/>
          </p:nvPr>
        </p:nvSpPr>
        <p:spPr/>
        <p:txBody>
          <a:bodyPr>
            <a:normAutofit lnSpcReduction="10000"/>
          </a:bodyPr>
          <a:lstStyle/>
          <a:p>
            <a:endParaRPr lang="en-US" dirty="0"/>
          </a:p>
          <a:p>
            <a:pPr marL="0" indent="0">
              <a:buNone/>
            </a:pPr>
            <a:endParaRPr lang="en-US" dirty="0" smtClean="0"/>
          </a:p>
          <a:p>
            <a:endParaRPr lang="en-US" dirty="0"/>
          </a:p>
          <a:p>
            <a:pPr marL="0" indent="0">
              <a:buNone/>
            </a:pPr>
            <a:endParaRPr lang="en-US" dirty="0"/>
          </a:p>
        </p:txBody>
      </p:sp>
      <p:pic>
        <p:nvPicPr>
          <p:cNvPr id="12" name="Content Placeholder 10"/>
          <p:cNvPicPr>
            <a:picLocks noChangeAspect="1"/>
          </p:cNvPicPr>
          <p:nvPr/>
        </p:nvPicPr>
        <p:blipFill>
          <a:blip r:embed="rId2"/>
          <a:stretch>
            <a:fillRect/>
          </a:stretch>
        </p:blipFill>
        <p:spPr>
          <a:xfrm>
            <a:off x="792346" y="1816833"/>
            <a:ext cx="4272753" cy="4224528"/>
          </a:xfrm>
          <a:prstGeom prst="rect">
            <a:avLst/>
          </a:prstGeom>
        </p:spPr>
      </p:pic>
      <p:sp>
        <p:nvSpPr>
          <p:cNvPr id="13" name="Content Placeholder 12"/>
          <p:cNvSpPr>
            <a:spLocks noGrp="1"/>
          </p:cNvSpPr>
          <p:nvPr>
            <p:ph sz="half" idx="2"/>
          </p:nvPr>
        </p:nvSpPr>
        <p:spPr/>
        <p:txBody>
          <a:bodyPr>
            <a:normAutofit lnSpcReduction="10000"/>
          </a:bodyPr>
          <a:lstStyle/>
          <a:p>
            <a:r>
              <a:rPr lang="en-US" dirty="0">
                <a:latin typeface="Century Gothic" panose="020B0502020202020204" pitchFamily="34" charset="0"/>
              </a:rPr>
              <a:t>Read the quotation and discuss the following points with your group:</a:t>
            </a:r>
          </a:p>
          <a:p>
            <a:r>
              <a:rPr lang="en-US" dirty="0">
                <a:latin typeface="Century Gothic" panose="020B0502020202020204" pitchFamily="34" charset="0"/>
              </a:rPr>
              <a:t>Explain what the speaker is saying in your own words.</a:t>
            </a:r>
          </a:p>
          <a:p>
            <a:r>
              <a:rPr lang="en-US" dirty="0">
                <a:latin typeface="Century Gothic" panose="020B0502020202020204" pitchFamily="34" charset="0"/>
              </a:rPr>
              <a:t>What philosophy does this speaker support? Identify specific details to support your answer.</a:t>
            </a:r>
          </a:p>
          <a:p>
            <a:r>
              <a:rPr lang="en-US" dirty="0">
                <a:latin typeface="Century Gothic" panose="020B0502020202020204" pitchFamily="34" charset="0"/>
              </a:rPr>
              <a:t>Do you agree or disagree with the speaker? Why or why not</a:t>
            </a:r>
            <a:r>
              <a:rPr lang="en-US" dirty="0" smtClean="0">
                <a:latin typeface="Century Gothic" panose="020B0502020202020204" pitchFamily="34" charset="0"/>
              </a:rPr>
              <a:t>?</a:t>
            </a:r>
          </a:p>
          <a:p>
            <a:r>
              <a:rPr lang="en-US" dirty="0" smtClean="0">
                <a:latin typeface="Century Gothic" panose="020B0502020202020204" pitchFamily="34" charset="0"/>
              </a:rPr>
              <a:t>Be prepared to share out with the whole group.</a:t>
            </a:r>
            <a:endParaRPr lang="en-US" dirty="0">
              <a:latin typeface="Century Gothic" panose="020B0502020202020204" pitchFamily="34" charset="0"/>
            </a:endParaRPr>
          </a:p>
          <a:p>
            <a:endParaRPr lang="en-US" dirty="0"/>
          </a:p>
        </p:txBody>
      </p:sp>
    </p:spTree>
    <p:extLst>
      <p:ext uri="{BB962C8B-B14F-4D97-AF65-F5344CB8AC3E}">
        <p14:creationId xmlns:p14="http://schemas.microsoft.com/office/powerpoint/2010/main" val="21133721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257577"/>
            <a:ext cx="11025556" cy="5601221"/>
          </a:xfrm>
        </p:spPr>
        <p:txBody>
          <a:bodyPr>
            <a:normAutofit/>
          </a:bodyPr>
          <a:lstStyle/>
          <a:p>
            <a:pPr marL="0" indent="0">
              <a:buNone/>
            </a:pPr>
            <a:r>
              <a:rPr lang="en-US" sz="2800" dirty="0" smtClean="0">
                <a:latin typeface="Century Gothic" panose="020B0502020202020204" pitchFamily="34" charset="0"/>
              </a:rPr>
              <a:t>Bell Ringer Question</a:t>
            </a:r>
          </a:p>
          <a:p>
            <a:pPr marL="457200" indent="-457200">
              <a:buFont typeface="+mj-lt"/>
              <a:buAutoNum type="arabicPeriod"/>
            </a:pPr>
            <a:r>
              <a:rPr lang="en-US" sz="2400" dirty="0" smtClean="0">
                <a:latin typeface="Century Gothic" panose="020B0502020202020204" pitchFamily="34" charset="0"/>
              </a:rPr>
              <a:t>Which individual established a community center in Chicago in the </a:t>
            </a:r>
            <a:r>
              <a:rPr lang="en-US" sz="2400" dirty="0">
                <a:latin typeface="Century Gothic" panose="020B0502020202020204" pitchFamily="34" charset="0"/>
              </a:rPr>
              <a:t>late 1800s to </a:t>
            </a:r>
            <a:r>
              <a:rPr lang="en-US" sz="2400" dirty="0" smtClean="0">
                <a:latin typeface="Century Gothic" panose="020B0502020202020204" pitchFamily="34" charset="0"/>
              </a:rPr>
              <a:t>provide services such as medical and child care to help the needy?</a:t>
            </a:r>
          </a:p>
          <a:p>
            <a:pPr marL="457200" indent="-457200">
              <a:buFont typeface="+mj-lt"/>
              <a:buAutoNum type="alphaUcPeriod"/>
            </a:pPr>
            <a:r>
              <a:rPr lang="en-US" sz="2400" dirty="0" smtClean="0">
                <a:solidFill>
                  <a:schemeClr val="tx1"/>
                </a:solidFill>
                <a:latin typeface="Century Gothic" panose="020B0502020202020204" pitchFamily="34" charset="0"/>
              </a:rPr>
              <a:t>Lillian Wald</a:t>
            </a:r>
          </a:p>
          <a:p>
            <a:pPr marL="457200" indent="-457200">
              <a:buFont typeface="+mj-lt"/>
              <a:buAutoNum type="alphaUcPeriod"/>
            </a:pPr>
            <a:r>
              <a:rPr lang="en-US" sz="2400" dirty="0" smtClean="0">
                <a:solidFill>
                  <a:schemeClr val="tx1"/>
                </a:solidFill>
                <a:latin typeface="Century Gothic" panose="020B0502020202020204" pitchFamily="34" charset="0"/>
              </a:rPr>
              <a:t>Walter Rauschenbusch</a:t>
            </a:r>
          </a:p>
          <a:p>
            <a:pPr marL="457200" indent="-457200">
              <a:buFont typeface="+mj-lt"/>
              <a:buAutoNum type="alphaUcPeriod"/>
            </a:pPr>
            <a:r>
              <a:rPr lang="en-US" sz="2400" dirty="0" smtClean="0">
                <a:solidFill>
                  <a:schemeClr val="tx1"/>
                </a:solidFill>
                <a:latin typeface="Century Gothic" panose="020B0502020202020204" pitchFamily="34" charset="0"/>
              </a:rPr>
              <a:t>Jane Addams</a:t>
            </a:r>
          </a:p>
          <a:p>
            <a:pPr marL="457200" indent="-457200">
              <a:buFont typeface="+mj-lt"/>
              <a:buAutoNum type="alphaUcPeriod"/>
            </a:pPr>
            <a:r>
              <a:rPr lang="en-US" sz="2400" dirty="0" smtClean="0">
                <a:solidFill>
                  <a:schemeClr val="tx1"/>
                </a:solidFill>
                <a:latin typeface="Century Gothic" panose="020B0502020202020204" pitchFamily="34" charset="0"/>
              </a:rPr>
              <a:t>Herbert Spencer</a:t>
            </a:r>
          </a:p>
          <a:p>
            <a:pPr marL="457200" indent="-457200">
              <a:buFont typeface="+mj-lt"/>
              <a:buAutoNum type="alphaUcPeriod"/>
            </a:pPr>
            <a:endParaRPr lang="en-US" sz="2000" dirty="0">
              <a:solidFill>
                <a:schemeClr val="tx1"/>
              </a:solidFill>
              <a:latin typeface="Century Gothic" panose="020B0502020202020204" pitchFamily="34" charset="0"/>
            </a:endParaRPr>
          </a:p>
          <a:p>
            <a:pPr marL="0" indent="0">
              <a:buNone/>
            </a:pPr>
            <a:endParaRPr lang="en-US" sz="2000" dirty="0" smtClean="0">
              <a:solidFill>
                <a:schemeClr val="tx1"/>
              </a:solidFill>
            </a:endParaRPr>
          </a:p>
          <a:p>
            <a:pPr marL="0" indent="0">
              <a:buNone/>
            </a:pPr>
            <a:endParaRPr lang="en-US" sz="2000" dirty="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smtClean="0"/>
          </a:p>
        </p:txBody>
      </p:sp>
    </p:spTree>
    <p:extLst>
      <p:ext uri="{BB962C8B-B14F-4D97-AF65-F5344CB8AC3E}">
        <p14:creationId xmlns:p14="http://schemas.microsoft.com/office/powerpoint/2010/main" val="290770700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302</TotalTime>
  <Words>740</Words>
  <Application>Microsoft Office PowerPoint</Application>
  <PresentationFormat>Widescreen</PresentationFormat>
  <Paragraphs>140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Century Gothic</vt:lpstr>
      <vt:lpstr>Trebuchet MS</vt:lpstr>
      <vt:lpstr>Wingdings 3</vt:lpstr>
      <vt:lpstr>Facet</vt:lpstr>
      <vt:lpstr>Helping the Needy</vt:lpstr>
      <vt:lpstr>PowerPoint Presentation</vt:lpstr>
      <vt:lpstr>Helping the Needy</vt:lpstr>
      <vt:lpstr>Helping the Needy (I Do)</vt:lpstr>
      <vt:lpstr>Helping the Needy</vt:lpstr>
      <vt:lpstr>Helping the Needy (We Do)</vt:lpstr>
      <vt:lpstr>Helping the Needy (We Do)</vt:lpstr>
      <vt:lpstr>Helping the Needy (We Do)</vt:lpstr>
      <vt:lpstr>PowerPoint Presentation</vt:lpstr>
      <vt:lpstr>PowerPoint Presentation</vt:lpstr>
      <vt:lpstr>PowerPoint Presentation</vt:lpstr>
      <vt:lpstr>PowerPoint Presentation</vt:lpstr>
      <vt:lpstr>Helping the Needy (You Do)</vt:lpstr>
      <vt:lpstr>Helping the Needy (You Do)</vt:lpstr>
      <vt:lpstr>Helping the Needy (You Do)</vt:lpstr>
      <vt:lpstr>Helping the Needy(You Do)</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Helping the Poor</dc:title>
  <dc:creator>Washington Robinson, Tilena V.</dc:creator>
  <cp:lastModifiedBy>Sacerdote, Kevin R.</cp:lastModifiedBy>
  <cp:revision>28</cp:revision>
  <dcterms:created xsi:type="dcterms:W3CDTF">2016-01-08T20:21:48Z</dcterms:created>
  <dcterms:modified xsi:type="dcterms:W3CDTF">2016-02-18T19:38:36Z</dcterms:modified>
</cp:coreProperties>
</file>